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2" r:id="rId3"/>
    <p:sldId id="289" r:id="rId4"/>
    <p:sldId id="287" r:id="rId5"/>
    <p:sldId id="288" r:id="rId6"/>
    <p:sldId id="28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74"/>
  </p:normalViewPr>
  <p:slideViewPr>
    <p:cSldViewPr snapToGrid="0" snapToObjects="1">
      <p:cViewPr varScale="1">
        <p:scale>
          <a:sx n="132" d="100"/>
          <a:sy n="132" d="100"/>
        </p:scale>
        <p:origin x="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B0578-D997-7940-B194-B791F7348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A50D8F-520B-D340-B3CA-ADFDD50A8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908F5-A012-244E-9DDB-F5AABECC0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C4C17-E33E-5543-8821-A66FF9D77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66A8E-6F89-F747-83F4-6868AA181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65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0908A-76CD-A342-9CED-3ECE0CBAC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DAA593-E815-7643-B838-8448FEF8C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73ABB-53FB-A549-A1DA-D8671D984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11194-B100-EA4D-AA89-C79207D46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DCFD3-4BAE-F34C-B083-719C157F8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47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691058-909A-184E-B3B6-7ED4B8729E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B2154F-3F13-1341-AFF8-CFD556E8DE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CB3FC-7850-E142-8523-EBA8B08BD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B2733-00C1-9840-A2CC-5DEEDE945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01C0C-BE4E-D740-8B5E-03F9B1CF7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38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20A14-F3B6-8249-88B6-1593E7CF8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1328D-96C5-154D-B81B-2EAC09BBC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A63C0-B8A5-1447-AB0A-3BAC5856C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AC6D4-773F-8C49-832C-B5237AF2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176AE-04A7-5748-B053-4A2F5658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783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0C4ED-2514-5D40-A7B4-99B51DC81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C6D1C-5239-E441-A08D-3BEFA9554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8E4A8-434F-A54B-BD56-463638AF0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92B80-6CC2-1E4A-A57C-B3BD26163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83DBF-7264-1A49-B720-DB19F5353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238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B7781-25FF-4C4A-A73F-D6848CCF3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E7050-6784-E040-B288-5B9CB3D0D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FE89A6-7E23-384B-9AA1-00EF54394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AB3DA1-2F14-6F45-B137-EDE8141B5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1890C7-947D-9445-A412-43FA7D3FF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EA1F0-BBB1-2048-9F40-9036531E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03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62A13-0F75-A745-8CB5-339219F22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5FC16-72FD-E041-A328-27EE7FEE49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0EA38-72E5-3742-A38A-ECB70ADE4B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B9D7A0-CD64-DB43-9AC2-101DFC56E8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3D3883-19D3-1045-8434-99B9E4A5EA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4BB179-C464-6147-9ADF-A02679C6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2AED5C-6E43-2C4C-B31E-6FE00F361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F33160-0E0F-234B-B23B-4A6E54E37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71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A51AF-9939-8443-964D-2C8CEBC15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A6EADE-F506-D642-880D-A0FC5766B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2BAEB9-B631-9740-801D-09313262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5866EB-BFC5-9F4D-BA56-1A055D2C4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89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91BB95-A35F-214E-B4E1-E2F3E54D2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7469B4-1B1A-F444-9E13-5CA058823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87E4A-129E-CF46-9896-5BE5964E5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34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21329-993E-D042-83B0-23EB37B37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1507F-FBB3-D345-B5BD-BA660F530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22338A-96C5-A94C-B5BF-3F27491A41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121847-14B1-2542-B27C-938C6CDF1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177F73-B96C-D847-8834-566194FEA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60CA6-F523-364E-9A17-3BC4928A5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31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E2621-C20B-3840-8391-360A1EB84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57249B-CFFD-7446-B9EE-4E74FFBE1C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B0A061-2263-1D44-941D-3ACBF1C17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E19F9-FD44-6B46-A926-7EC7E5C54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1649E-868D-BB42-932F-D3E0BCC94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51C33-1088-E746-BF96-ED4C9FBE7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08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C4BBC5-8E6D-2447-87A0-895DD0B4D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495A1-18E2-2E4B-884A-F44630F5A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A2346-F664-C148-93F3-224D9A762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A0D255-7A8D-D24C-8CE1-9443CAE7DEE0}" type="datetimeFigureOut">
              <a:rPr lang="en-US" smtClean="0"/>
              <a:t>10/7/19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B8596-B24E-FC49-BBD3-F46D802D9B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D8433-2F07-9948-8AD7-C625DD080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2ECFE-40C5-6D46-ADFF-35EE333A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787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romthebottomoftheheap.net/2016/12/15/simultaneous-interval-revisited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9FC0F-4283-ED47-BC61-B91E231CD8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practical guide to GAMMs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431B2F-7D62-8D4A-8CFE-73B26AD641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club 10/7/2019</a:t>
            </a:r>
          </a:p>
        </p:txBody>
      </p:sp>
    </p:spTree>
    <p:extLst>
      <p:ext uri="{BB962C8B-B14F-4D97-AF65-F5344CB8AC3E}">
        <p14:creationId xmlns:p14="http://schemas.microsoft.com/office/powerpoint/2010/main" val="270414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C455CE-5C2D-174F-92B2-8F3A96623E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Generalized additive models are a form of generalized linear model.</a:t>
            </a:r>
          </a:p>
          <a:p>
            <a:pPr lvl="1"/>
            <a:r>
              <a:rPr lang="en-US" dirty="0"/>
              <a:t>Use basis functions to make a linear combination of terms to fit splines.  </a:t>
            </a:r>
          </a:p>
          <a:p>
            <a:pPr lvl="1"/>
            <a:r>
              <a:rPr lang="en-US" dirty="0"/>
              <a:t>During fitting, </a:t>
            </a:r>
            <a:r>
              <a:rPr lang="en-US" dirty="0" err="1"/>
              <a:t>wiggliness</a:t>
            </a:r>
            <a:r>
              <a:rPr lang="en-US" dirty="0"/>
              <a:t> is often penalized. </a:t>
            </a:r>
          </a:p>
          <a:p>
            <a:pPr lvl="2"/>
            <a:r>
              <a:rPr lang="en-US" dirty="0"/>
              <a:t>GAMs can capture linear and non-linear relationships while avoiding overfitting</a:t>
            </a:r>
          </a:p>
          <a:p>
            <a:r>
              <a:rPr lang="en-US" dirty="0"/>
              <a:t>Generalized additive mixture models allow a random effects to account for nested data (e.g. repeated measures)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19B6F43-E89E-3843-A0A3-2705DADD7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GAM(M)s?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A35138-8058-2E45-B029-F749F46071F9}"/>
              </a:ext>
            </a:extLst>
          </p:cNvPr>
          <p:cNvSpPr txBox="1"/>
          <p:nvPr/>
        </p:nvSpPr>
        <p:spPr>
          <a:xfrm>
            <a:off x="6675120" y="6024374"/>
            <a:ext cx="5315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drmowinckels.io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/blog/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gamm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-spaghetti-plots-in-r-with-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ggplot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/</a:t>
            </a:r>
          </a:p>
        </p:txBody>
      </p:sp>
      <p:pic>
        <p:nvPicPr>
          <p:cNvPr id="10" name="Content Placeholder 7">
            <a:extLst>
              <a:ext uri="{FF2B5EF4-FFF2-40B4-BE49-F238E27FC236}">
                <a16:creationId xmlns:a16="http://schemas.microsoft.com/office/drawing/2014/main" id="{00BEDAAD-9C59-8E41-A864-9F276213C91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00244" y="3146822"/>
            <a:ext cx="4028573" cy="28775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7BC324-4D0D-E346-AC4C-EA0BDB4DB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44" y="948900"/>
            <a:ext cx="4188059" cy="189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932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A133F-D2CD-E84A-9DCB-9C7AB4784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GAM(M)s in 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45C106-6366-1343-9351-AE58F95F9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Lucida Console" panose="020B0609040504020204" pitchFamily="49" charset="0"/>
              </a:rPr>
              <a:t>mgcv</a:t>
            </a:r>
            <a:r>
              <a:rPr lang="en-US" dirty="0"/>
              <a:t> package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gam</a:t>
            </a:r>
            <a:r>
              <a:rPr lang="en-US" dirty="0"/>
              <a:t>: Fit a basic GAM.</a:t>
            </a:r>
          </a:p>
          <a:p>
            <a:pPr lvl="1"/>
            <a:r>
              <a:rPr lang="en-US" dirty="0" err="1">
                <a:latin typeface="Lucida Console" panose="020B0609040504020204" pitchFamily="49" charset="0"/>
              </a:rPr>
              <a:t>gamm</a:t>
            </a:r>
            <a:r>
              <a:rPr lang="en-US" dirty="0"/>
              <a:t>: Fit a GAMM. Slow, but most flexible.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gamm4</a:t>
            </a:r>
            <a:r>
              <a:rPr lang="en-US" dirty="0"/>
              <a:t>: Faster than </a:t>
            </a:r>
            <a:r>
              <a:rPr lang="en-US" dirty="0" err="1">
                <a:latin typeface="Lucida Console" panose="020B0609040504020204" pitchFamily="49" charset="0"/>
              </a:rPr>
              <a:t>gamm</a:t>
            </a:r>
            <a:r>
              <a:rPr lang="en-US" dirty="0"/>
              <a:t>, but cannot handle certain types of smooth functions and interaction models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184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577442-A791-B142-95EF-1EBBC1355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more information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F1FEE1-2E2F-9E46-87BB-9FA897790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1506" y="1825625"/>
            <a:ext cx="29289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370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6AE26-04E5-AA48-AB07-22E490E7D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tutorial and helpful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81D72-FAD1-BE48-A647-6C778DB63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Tutorial focuses on GAMMs</a:t>
            </a:r>
          </a:p>
        </p:txBody>
      </p:sp>
    </p:spTree>
    <p:extLst>
      <p:ext uri="{BB962C8B-B14F-4D97-AF65-F5344CB8AC3E}">
        <p14:creationId xmlns:p14="http://schemas.microsoft.com/office/powerpoint/2010/main" val="371988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7D76E-5DB7-204E-94DC-FE8DF830B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windows of significant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9656F-3A74-4247-A629-7AD20D1C1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2153092"/>
          </a:xfrm>
        </p:spPr>
        <p:txBody>
          <a:bodyPr>
            <a:normAutofit/>
          </a:bodyPr>
          <a:lstStyle/>
          <a:p>
            <a:r>
              <a:rPr lang="en-US" dirty="0"/>
              <a:t>Calculate the derivative of the smoothed age function from the final model</a:t>
            </a:r>
          </a:p>
          <a:p>
            <a:r>
              <a:rPr lang="en-US" dirty="0"/>
              <a:t>Identify areas where the derivative significantly differs from zero</a:t>
            </a:r>
          </a:p>
          <a:p>
            <a:r>
              <a:rPr lang="en-US" dirty="0"/>
              <a:t>(</a:t>
            </a:r>
            <a:r>
              <a:rPr lang="en-US" i="1" dirty="0"/>
              <a:t>Gratia</a:t>
            </a:r>
            <a:r>
              <a:rPr lang="en-US" dirty="0"/>
              <a:t> library in </a:t>
            </a:r>
            <a:r>
              <a:rPr lang="en-US" i="1" dirty="0"/>
              <a:t>R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04AE98-AB7B-E44E-9C12-3326C9637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241" y="3923414"/>
            <a:ext cx="3312541" cy="27006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FAC886-F0C2-5C42-9E75-925439EF9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5217" y="3923414"/>
            <a:ext cx="3312541" cy="270067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527B200-17D7-DE45-B116-1FE52693A213}"/>
              </a:ext>
            </a:extLst>
          </p:cNvPr>
          <p:cNvCxnSpPr>
            <a:cxnSpLocks/>
          </p:cNvCxnSpPr>
          <p:nvPr/>
        </p:nvCxnSpPr>
        <p:spPr>
          <a:xfrm>
            <a:off x="6217920" y="5352585"/>
            <a:ext cx="2622767" cy="0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B20C31E-B03A-1E48-8317-74B76301D014}"/>
              </a:ext>
            </a:extLst>
          </p:cNvPr>
          <p:cNvSpPr txBox="1"/>
          <p:nvPr/>
        </p:nvSpPr>
        <p:spPr>
          <a:xfrm>
            <a:off x="2238052" y="6541818"/>
            <a:ext cx="5749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4"/>
              </a:rPr>
              <a:t>https://www.fromthebottomoftheheap.net/2016/12/15/simultaneous-interval-revisited/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00798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195</Words>
  <Application>Microsoft Macintosh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Lucida Console</vt:lpstr>
      <vt:lpstr>Wingdings</vt:lpstr>
      <vt:lpstr>Office Theme</vt:lpstr>
      <vt:lpstr>A practical guide to GAMMs in R</vt:lpstr>
      <vt:lpstr>What are GAM(M)s?</vt:lpstr>
      <vt:lpstr>Fitting GAM(M)s in R</vt:lpstr>
      <vt:lpstr>For more information</vt:lpstr>
      <vt:lpstr>Practical tutorial and helpful functions</vt:lpstr>
      <vt:lpstr>Identifying windows of significant change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practical guide to GAMMs in R</dc:title>
  <dc:creator>Larsen, Bart S</dc:creator>
  <cp:lastModifiedBy>Larsen, Bart S</cp:lastModifiedBy>
  <cp:revision>3</cp:revision>
  <dcterms:created xsi:type="dcterms:W3CDTF">2019-10-07T14:11:14Z</dcterms:created>
  <dcterms:modified xsi:type="dcterms:W3CDTF">2019-10-07T15:39:45Z</dcterms:modified>
</cp:coreProperties>
</file>

<file path=docProps/thumbnail.jpeg>
</file>